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2"/>
  </p:notesMasterIdLst>
  <p:sldIdLst>
    <p:sldId id="256" r:id="rId2"/>
    <p:sldId id="257" r:id="rId3"/>
    <p:sldId id="266" r:id="rId4"/>
    <p:sldId id="267" r:id="rId5"/>
    <p:sldId id="268" r:id="rId6"/>
    <p:sldId id="258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3EC18C6-C2BF-4C94-A97D-F38D70BC8235}" type="datetimeFigureOut">
              <a:rPr lang="en-US"/>
              <a:pPr>
                <a:defRPr/>
              </a:pPr>
              <a:t>11/7/2009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B9215D1-294E-4CA0-8588-FD94D1963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7D847E4-80CB-4F0E-99AA-69C1B65BBC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31806-09F9-4829-AE06-830D02548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FA854-B9A7-4522-A2E5-FF4C212C6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B34C6-6AE8-4AB1-904D-7CE5146AF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34772-749E-4FED-A334-234A872AB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2B4D2-6AFF-4EE2-A9A0-7BBA35CB2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41E3-29F1-415F-9E1A-C6103B1D2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C1BD6-9A57-465F-A26A-04340271B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865AC-24DB-47E5-83C4-288AFD00F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04048DC0-D260-4FAE-ACDF-4F303D374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27703-F496-4DDF-AAAE-34BB3D216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6AF92-D62B-4BD8-B385-96A890087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774CBE3E-9F44-4A46-8135-E1A7B6F15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5C51CEFF-6540-4F8A-8CA7-00E8B2B48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18E19A-84EA-45F2-9F70-A47664C409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43" r:id="rId6"/>
    <p:sldLayoutId id="2147483744" r:id="rId7"/>
    <p:sldLayoutId id="2147483752" r:id="rId8"/>
    <p:sldLayoutId id="2147483753" r:id="rId9"/>
    <p:sldLayoutId id="2147483745" r:id="rId10"/>
    <p:sldLayoutId id="2147483746" r:id="rId11"/>
    <p:sldLayoutId id="2147483754" r:id="rId12"/>
    <p:sldLayoutId id="2147483755" r:id="rId13"/>
    <p:sldLayoutId id="2147483756" r:id="rId14"/>
  </p:sldLayoutIdLst>
  <p:transition>
    <p:dissolve/>
  </p:transition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tint val="83000"/>
                    <a:satMod val="150000"/>
                  </a:schemeClr>
                </a:solidFill>
              </a:rPr>
              <a:t>Periodic Table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/>
              <a:t>Chapter 5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pt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842963"/>
            <a:ext cx="7710488" cy="5634037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endParaRPr lang="en-US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4400" smtClean="0"/>
              <a:t>column = </a:t>
            </a:r>
            <a:r>
              <a:rPr lang="en-US" sz="4400" u="sng" smtClean="0"/>
              <a:t>group</a:t>
            </a:r>
          </a:p>
          <a:p>
            <a:r>
              <a:rPr lang="en-US" sz="4400" smtClean="0"/>
              <a:t>row = </a:t>
            </a:r>
            <a:r>
              <a:rPr lang="en-US" sz="4400" u="sng" smtClean="0"/>
              <a:t>period</a:t>
            </a:r>
          </a:p>
        </p:txBody>
      </p:sp>
      <p:pic>
        <p:nvPicPr>
          <p:cNvPr id="13316" name="Picture 6" descr="ptabl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53000" y="1981200"/>
            <a:ext cx="3533775" cy="3962400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z="3200" b="1" dirty="0" smtClean="0">
                <a:latin typeface="Arial" charset="0"/>
                <a:cs typeface="Arial" charset="0"/>
              </a:rPr>
              <a:t>Name:</a:t>
            </a:r>
            <a:r>
              <a:rPr lang="en-US" altLang="en-US" sz="3200" dirty="0" smtClean="0">
                <a:latin typeface="Arial" charset="0"/>
                <a:cs typeface="Arial" charset="0"/>
              </a:rPr>
              <a:t> Hydrogen </a:t>
            </a:r>
            <a:br>
              <a:rPr lang="en-US" altLang="en-US" sz="3200" dirty="0" smtClean="0">
                <a:latin typeface="Arial" charset="0"/>
                <a:cs typeface="Arial" charset="0"/>
              </a:rPr>
            </a:br>
            <a:r>
              <a:rPr lang="en-US" altLang="en-US" sz="3200" b="1" dirty="0" smtClean="0">
                <a:latin typeface="Arial" charset="0"/>
                <a:cs typeface="Arial" charset="0"/>
              </a:rPr>
              <a:t>Symbol:</a:t>
            </a:r>
            <a:r>
              <a:rPr lang="en-US" altLang="en-US" sz="3200" dirty="0" smtClean="0">
                <a:latin typeface="Arial" charset="0"/>
                <a:cs typeface="Arial" charset="0"/>
              </a:rPr>
              <a:t> H </a:t>
            </a:r>
            <a:br>
              <a:rPr lang="en-US" altLang="en-US" sz="3200" dirty="0" smtClean="0">
                <a:latin typeface="Arial" charset="0"/>
                <a:cs typeface="Arial" charset="0"/>
              </a:rPr>
            </a:br>
            <a:r>
              <a:rPr lang="en-US" altLang="en-US" sz="3200" b="1" dirty="0" smtClean="0">
                <a:latin typeface="Arial" charset="0"/>
                <a:cs typeface="Arial" charset="0"/>
              </a:rPr>
              <a:t>Atomic Number:</a:t>
            </a:r>
            <a:r>
              <a:rPr lang="en-US" altLang="en-US" sz="3200" dirty="0" smtClean="0">
                <a:latin typeface="Arial" charset="0"/>
                <a:cs typeface="Arial" charset="0"/>
              </a:rPr>
              <a:t> 1 </a:t>
            </a:r>
            <a:br>
              <a:rPr lang="en-US" altLang="en-US" sz="3200" dirty="0" smtClean="0">
                <a:latin typeface="Arial" charset="0"/>
                <a:cs typeface="Arial" charset="0"/>
              </a:rPr>
            </a:br>
            <a:r>
              <a:rPr lang="en-US" altLang="en-US" sz="3200" b="1" dirty="0" smtClean="0">
                <a:latin typeface="Arial" charset="0"/>
                <a:cs typeface="Arial" charset="0"/>
              </a:rPr>
              <a:t>Atomic Mass Number:</a:t>
            </a:r>
            <a:r>
              <a:rPr lang="en-US" altLang="en-US" sz="3200" dirty="0" smtClean="0">
                <a:latin typeface="Arial" charset="0"/>
                <a:cs typeface="Arial" charset="0"/>
              </a:rPr>
              <a:t> 1.00794 </a:t>
            </a:r>
            <a:endParaRPr lang="en-US" sz="3200" dirty="0"/>
          </a:p>
        </p:txBody>
      </p:sp>
      <p:pic>
        <p:nvPicPr>
          <p:cNvPr id="389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09801"/>
            <a:ext cx="2586095" cy="23138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z="3200" b="1" dirty="0" smtClean="0">
                <a:latin typeface="Arial" charset="0"/>
                <a:cs typeface="Arial" charset="0"/>
              </a:rPr>
              <a:t>Name:</a:t>
            </a:r>
            <a:r>
              <a:rPr lang="en-US" altLang="en-US" sz="3200" dirty="0" smtClean="0">
                <a:latin typeface="Arial" charset="0"/>
                <a:cs typeface="Arial" charset="0"/>
              </a:rPr>
              <a:t> Lithium </a:t>
            </a:r>
            <a:br>
              <a:rPr lang="en-US" altLang="en-US" sz="3200" dirty="0" smtClean="0">
                <a:latin typeface="Arial" charset="0"/>
                <a:cs typeface="Arial" charset="0"/>
              </a:rPr>
            </a:br>
            <a:r>
              <a:rPr lang="en-US" altLang="en-US" sz="3200" b="1" dirty="0" smtClean="0">
                <a:latin typeface="Arial" charset="0"/>
                <a:cs typeface="Arial" charset="0"/>
              </a:rPr>
              <a:t>Symbol:</a:t>
            </a:r>
            <a:r>
              <a:rPr lang="en-US" altLang="en-US" sz="3200" dirty="0" smtClean="0">
                <a:latin typeface="Arial" charset="0"/>
                <a:cs typeface="Arial" charset="0"/>
              </a:rPr>
              <a:t> Li </a:t>
            </a:r>
            <a:br>
              <a:rPr lang="en-US" altLang="en-US" sz="3200" dirty="0" smtClean="0">
                <a:latin typeface="Arial" charset="0"/>
                <a:cs typeface="Arial" charset="0"/>
              </a:rPr>
            </a:br>
            <a:r>
              <a:rPr lang="en-US" altLang="en-US" sz="3200" b="1" dirty="0" smtClean="0">
                <a:latin typeface="Arial" charset="0"/>
                <a:cs typeface="Arial" charset="0"/>
              </a:rPr>
              <a:t>Atomic Number:</a:t>
            </a:r>
            <a:r>
              <a:rPr lang="en-US" altLang="en-US" sz="3200" dirty="0" smtClean="0">
                <a:latin typeface="Arial" charset="0"/>
                <a:cs typeface="Arial" charset="0"/>
              </a:rPr>
              <a:t> 3 </a:t>
            </a:r>
            <a:br>
              <a:rPr lang="en-US" altLang="en-US" sz="3200" dirty="0" smtClean="0">
                <a:latin typeface="Arial" charset="0"/>
                <a:cs typeface="Arial" charset="0"/>
              </a:rPr>
            </a:br>
            <a:r>
              <a:rPr lang="en-US" altLang="en-US" sz="3200" b="1" dirty="0" smtClean="0">
                <a:latin typeface="Arial" charset="0"/>
                <a:cs typeface="Arial" charset="0"/>
              </a:rPr>
              <a:t>Atomic Mass Number </a:t>
            </a:r>
            <a:r>
              <a:rPr lang="en-US" altLang="en-US" sz="3200" dirty="0" smtClean="0">
                <a:latin typeface="Arial" charset="0"/>
                <a:cs typeface="Arial" charset="0"/>
              </a:rPr>
              <a:t> 6.941 </a:t>
            </a:r>
            <a:endParaRPr lang="en-US" sz="3200" dirty="0"/>
          </a:p>
        </p:txBody>
      </p:sp>
      <p:pic>
        <p:nvPicPr>
          <p:cNvPr id="399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209801"/>
            <a:ext cx="2214621" cy="23138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40000"/>
              </a:lnSpc>
              <a:buClr>
                <a:srgbClr val="FF66CC"/>
              </a:buClr>
              <a:buFont typeface="Wingdings" pitchFamily="2" charset="2"/>
              <a:buChar char="l"/>
            </a:pPr>
            <a:r>
              <a:rPr lang="en-US" b="1" dirty="0" smtClean="0"/>
              <a:t>Group 1	</a:t>
            </a:r>
            <a:r>
              <a:rPr lang="en-US" b="1" dirty="0" smtClean="0"/>
              <a:t>Alkali </a:t>
            </a:r>
            <a:r>
              <a:rPr lang="en-US" b="1" dirty="0" smtClean="0"/>
              <a:t>Metals</a:t>
            </a:r>
          </a:p>
          <a:p>
            <a:pPr>
              <a:lnSpc>
                <a:spcPct val="140000"/>
              </a:lnSpc>
              <a:buClr>
                <a:srgbClr val="FF66CC"/>
              </a:buClr>
              <a:buFont typeface="Wingdings" pitchFamily="2" charset="2"/>
              <a:buChar char="l"/>
            </a:pPr>
            <a:r>
              <a:rPr lang="en-US" b="1" dirty="0" smtClean="0"/>
              <a:t>Group 2	</a:t>
            </a:r>
            <a:r>
              <a:rPr lang="en-US" b="1" dirty="0" smtClean="0"/>
              <a:t>Alkaline </a:t>
            </a:r>
            <a:r>
              <a:rPr lang="en-US" b="1" dirty="0" smtClean="0"/>
              <a:t>Earth Metals</a:t>
            </a:r>
          </a:p>
          <a:p>
            <a:pPr>
              <a:lnSpc>
                <a:spcPct val="140000"/>
              </a:lnSpc>
              <a:buClr>
                <a:srgbClr val="FF66CC"/>
              </a:buClr>
              <a:buFont typeface="Wingdings" pitchFamily="2" charset="2"/>
              <a:buChar char="l"/>
            </a:pPr>
            <a:r>
              <a:rPr lang="en-US" b="1" dirty="0" smtClean="0"/>
              <a:t>Group 17   	Halogens</a:t>
            </a:r>
          </a:p>
          <a:p>
            <a:pPr>
              <a:lnSpc>
                <a:spcPct val="140000"/>
              </a:lnSpc>
              <a:buClr>
                <a:srgbClr val="FF66CC"/>
              </a:buClr>
              <a:buFont typeface="Wingdings" pitchFamily="2" charset="2"/>
              <a:buChar char="l"/>
            </a:pPr>
            <a:r>
              <a:rPr lang="en-US" b="1" dirty="0" smtClean="0"/>
              <a:t>Group 18	Noble Gases or Inert Gases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tint val="83000"/>
                    <a:satMod val="150000"/>
                  </a:schemeClr>
                </a:solidFill>
              </a:rPr>
              <a:t>Metals</a:t>
            </a:r>
          </a:p>
        </p:txBody>
      </p:sp>
      <p:pic>
        <p:nvPicPr>
          <p:cNvPr id="14339" name="Picture 7" descr="sodium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112963"/>
            <a:ext cx="3543300" cy="2887662"/>
          </a:xfrm>
          <a:noFill/>
        </p:spPr>
      </p:pic>
      <p:sp>
        <p:nvSpPr>
          <p:cNvPr id="1434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smtClean="0"/>
              <a:t>Elements that conduct electricity and heat well and have a shiny appearance. Left side of the periodic table.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tint val="83000"/>
                    <a:satMod val="150000"/>
                  </a:schemeClr>
                </a:solidFill>
              </a:rPr>
              <a:t>Nonmetals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z="4400" smtClean="0"/>
              <a:t>Elements on the right side of the periodic table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tint val="83000"/>
                    <a:satMod val="150000"/>
                  </a:schemeClr>
                </a:solidFill>
              </a:rPr>
              <a:t>Halogens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z="4800" smtClean="0"/>
              <a:t>Elements in Group 17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tint val="83000"/>
                    <a:satMod val="150000"/>
                  </a:schemeClr>
                </a:solidFill>
              </a:rPr>
              <a:t>Noble Gases and Metalloids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r>
              <a:rPr lang="en-US" sz="4000" smtClean="0"/>
              <a:t>Group 18 on the periodic table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/>
          <a:p>
            <a:r>
              <a:rPr lang="en-US" smtClean="0"/>
              <a:t>Zigzag line (staircase) on the periodic table separating metals from nonmetals.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557</TotalTime>
  <Words>78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Periodic Table</vt:lpstr>
      <vt:lpstr>Slide 2</vt:lpstr>
      <vt:lpstr>Slide 3</vt:lpstr>
      <vt:lpstr>Slide 4</vt:lpstr>
      <vt:lpstr>Slide 5</vt:lpstr>
      <vt:lpstr>Metals</vt:lpstr>
      <vt:lpstr>Nonmetals</vt:lpstr>
      <vt:lpstr>Halogens</vt:lpstr>
      <vt:lpstr>Noble Gases and Metalloids</vt:lpstr>
      <vt:lpstr>Slide 10</vt:lpstr>
    </vt:vector>
  </TitlesOfParts>
  <Company>Managan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Periodic Table</dc:title>
  <dc:creator>Larisa Managan</dc:creator>
  <cp:lastModifiedBy>itlstudent</cp:lastModifiedBy>
  <cp:revision>52</cp:revision>
  <dcterms:created xsi:type="dcterms:W3CDTF">2008-10-22T02:31:32Z</dcterms:created>
  <dcterms:modified xsi:type="dcterms:W3CDTF">2009-11-07T15:46:00Z</dcterms:modified>
</cp:coreProperties>
</file>